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0" r:id="rId1"/>
  </p:sldMasterIdLst>
  <p:notesMasterIdLst>
    <p:notesMasterId r:id="rId23"/>
  </p:notesMasterIdLst>
  <p:sldIdLst>
    <p:sldId id="692" r:id="rId2"/>
    <p:sldId id="258" r:id="rId3"/>
    <p:sldId id="709" r:id="rId4"/>
    <p:sldId id="708" r:id="rId5"/>
    <p:sldId id="705" r:id="rId6"/>
    <p:sldId id="696" r:id="rId7"/>
    <p:sldId id="693" r:id="rId8"/>
    <p:sldId id="701" r:id="rId9"/>
    <p:sldId id="702" r:id="rId10"/>
    <p:sldId id="703" r:id="rId11"/>
    <p:sldId id="704" r:id="rId12"/>
    <p:sldId id="698" r:id="rId13"/>
    <p:sldId id="694" r:id="rId14"/>
    <p:sldId id="697" r:id="rId15"/>
    <p:sldId id="695" r:id="rId16"/>
    <p:sldId id="707" r:id="rId17"/>
    <p:sldId id="699" r:id="rId18"/>
    <p:sldId id="610" r:id="rId19"/>
    <p:sldId id="706" r:id="rId20"/>
    <p:sldId id="263" r:id="rId21"/>
    <p:sldId id="264" r:id="rId22"/>
  </p:sldIdLst>
  <p:sldSz cx="12192000" cy="6858000"/>
  <p:notesSz cx="6858000" cy="9144000"/>
  <p:embeddedFontLst>
    <p:embeddedFont>
      <p:font typeface="Bebas Neue Bold" panose="020B0606020202050201" pitchFamily="34" charset="0"/>
      <p:bold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Lucida Console" panose="020B0609040504020204" pitchFamily="49" charset="0"/>
      <p:regular r:id="rId29"/>
    </p:embeddedFont>
    <p:embeddedFont>
      <p:font typeface="Montserrat" panose="00000500000000000000" pitchFamily="2" charset="0"/>
      <p:regular r:id="rId30"/>
      <p:bold r:id="rId31"/>
      <p:italic r:id="rId32"/>
      <p:boldItalic r:id="rId33"/>
    </p:embeddedFont>
    <p:embeddedFont>
      <p:font typeface="Montserrat ExtraLight" panose="020B0604020202020204" charset="0"/>
      <p:regular r:id="rId34"/>
      <p:bold r:id="rId35"/>
      <p:italic r:id="rId36"/>
      <p:boldItalic r:id="rId37"/>
    </p:embeddedFont>
    <p:embeddedFont>
      <p:font typeface="Montserrat Light" panose="020B0604020202020204" charset="0"/>
      <p:regular r:id="rId38"/>
      <p:bold r:id="rId39"/>
      <p:italic r:id="rId40"/>
      <p:boldItalic r:id="rId41"/>
    </p:embeddedFont>
    <p:embeddedFont>
      <p:font typeface="Montserrat Medium" panose="020B0604020202020204" charset="0"/>
      <p:regular r:id="rId42"/>
      <p:bold r:id="rId43"/>
      <p:italic r:id="rId44"/>
      <p:boldItalic r:id="rId45"/>
    </p:embeddedFont>
    <p:embeddedFont>
      <p:font typeface="Montserrat SemiBold" panose="020B0604020202020204" charset="0"/>
      <p:regular r:id="rId46"/>
      <p:bold r:id="rId47"/>
      <p:italic r:id="rId48"/>
      <p:boldItalic r:id="rId49"/>
    </p:embeddedFont>
    <p:embeddedFont>
      <p:font typeface="Open Sans" panose="020B0606030504020204" pitchFamily="34" charset="0"/>
      <p:regular r:id="rId50"/>
      <p:bold r:id="rId51"/>
      <p:italic r:id="rId52"/>
      <p:boldItalic r:id="rId53"/>
    </p:embeddedFont>
    <p:embeddedFont>
      <p:font typeface="Roboto" panose="02000000000000000000" pitchFamily="2" charset="0"/>
      <p:regular r:id="rId54"/>
      <p:bold r:id="rId55"/>
      <p:italic r:id="rId56"/>
      <p:bold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4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font" Target="fonts/font24.fntdata"/><Relationship Id="rId50" Type="http://schemas.openxmlformats.org/officeDocument/2006/relationships/font" Target="fonts/font27.fntdata"/><Relationship Id="rId55" Type="http://schemas.openxmlformats.org/officeDocument/2006/relationships/font" Target="fonts/font3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6.fntdata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3" Type="http://schemas.openxmlformats.org/officeDocument/2006/relationships/font" Target="fonts/font30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font" Target="fonts/font25.fntdata"/><Relationship Id="rId56" Type="http://schemas.openxmlformats.org/officeDocument/2006/relationships/font" Target="fonts/font33.fntdata"/><Relationship Id="rId8" Type="http://schemas.openxmlformats.org/officeDocument/2006/relationships/slide" Target="slides/slide7.xml"/><Relationship Id="rId51" Type="http://schemas.openxmlformats.org/officeDocument/2006/relationships/font" Target="fonts/font2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font" Target="fonts/font23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8.fntdata"/><Relationship Id="rId54" Type="http://schemas.openxmlformats.org/officeDocument/2006/relationships/font" Target="fonts/font3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font" Target="fonts/font26.fntdata"/><Relationship Id="rId57" Type="http://schemas.openxmlformats.org/officeDocument/2006/relationships/font" Target="fonts/font34.fntdata"/><Relationship Id="rId10" Type="http://schemas.openxmlformats.org/officeDocument/2006/relationships/slide" Target="slides/slide9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52" Type="http://schemas.openxmlformats.org/officeDocument/2006/relationships/font" Target="fonts/font29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DF61EA0F-A667-4B49-8422-0062BC55E249}" type="slidenum">
              <a:rPr lang="en-US" sz="1200" b="0" i="0">
                <a:latin typeface="Calibri"/>
                <a:ea typeface="+mn-ea"/>
                <a:cs typeface="+mn-cs"/>
              </a:r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516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8703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03174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6423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8193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33825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48376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30880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1966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DF61EA0F-A667-4B49-8422-0062BC55E249}" type="slidenum">
              <a:rPr lang="en-US" sz="1200" b="0" i="0">
                <a:latin typeface="Calibri"/>
                <a:ea typeface="+mn-ea"/>
                <a:cs typeface="+mn-cs"/>
              </a:rPr>
              <a:t>18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232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9221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e39439c0f0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e39439c0f0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e39439c0f0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e39439c0f0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8116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6517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1619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16985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415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758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9439c0f0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9439c0f0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8423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1" name="Google Shape;11;p2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1"/>
            <a:ext cx="12192000" cy="6857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/>
        </p:nvSpPr>
        <p:spPr>
          <a:xfrm>
            <a:off x="-5800" y="6333067"/>
            <a:ext cx="12203600" cy="569200"/>
          </a:xfrm>
          <a:prstGeom prst="rect">
            <a:avLst/>
          </a:prstGeom>
          <a:gradFill>
            <a:gsLst>
              <a:gs pos="0">
                <a:srgbClr val="202549"/>
              </a:gs>
              <a:gs pos="100000">
                <a:srgbClr val="E83B3D"/>
              </a:gs>
            </a:gsLst>
            <a:lin ang="2700006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24" name="Google Shape;24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2238" y="6406929"/>
            <a:ext cx="2049511" cy="42147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4"/>
          <p:cNvSpPr txBox="1"/>
          <p:nvPr/>
        </p:nvSpPr>
        <p:spPr>
          <a:xfrm>
            <a:off x="2141717" y="6467077"/>
            <a:ext cx="1828000" cy="3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133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Paris </a:t>
            </a:r>
            <a:r>
              <a:rPr lang="fr" sz="2133" i="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2021</a:t>
            </a:r>
            <a:endParaRPr sz="2133" i="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6" name="Google Shape;26;p4"/>
          <p:cNvSpPr txBox="1"/>
          <p:nvPr/>
        </p:nvSpPr>
        <p:spPr>
          <a:xfrm>
            <a:off x="9468643" y="6479167"/>
            <a:ext cx="2096157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#seocamp</a:t>
            </a:r>
            <a:endParaRPr sz="248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" name="Google Shape;27;p4"/>
          <p:cNvSpPr txBox="1"/>
          <p:nvPr/>
        </p:nvSpPr>
        <p:spPr>
          <a:xfrm>
            <a:off x="6749936" y="6479067"/>
            <a:ext cx="2734888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i="1" dirty="0">
                <a:solidFill>
                  <a:srgbClr val="20254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Cycle Tech SEO</a:t>
            </a:r>
            <a:endParaRPr sz="2489" i="1" dirty="0">
              <a:solidFill>
                <a:srgbClr val="202549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/>
          <p:nvPr/>
        </p:nvSpPr>
        <p:spPr>
          <a:xfrm>
            <a:off x="-5800" y="6333067"/>
            <a:ext cx="12203600" cy="569200"/>
          </a:xfrm>
          <a:prstGeom prst="rect">
            <a:avLst/>
          </a:prstGeom>
          <a:gradFill>
            <a:gsLst>
              <a:gs pos="0">
                <a:srgbClr val="202549"/>
              </a:gs>
              <a:gs pos="100000">
                <a:srgbClr val="E83B3D"/>
              </a:gs>
            </a:gsLst>
            <a:lin ang="2700006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32" name="Google Shape;32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2238" y="6406929"/>
            <a:ext cx="2049511" cy="421472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5"/>
          <p:cNvSpPr txBox="1"/>
          <p:nvPr/>
        </p:nvSpPr>
        <p:spPr>
          <a:xfrm>
            <a:off x="2141717" y="6467077"/>
            <a:ext cx="1828000" cy="3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133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Paris </a:t>
            </a:r>
            <a:r>
              <a:rPr lang="fr" sz="2133" i="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2021</a:t>
            </a:r>
            <a:endParaRPr sz="2133" i="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9" name="Google Shape;26;p4">
            <a:extLst>
              <a:ext uri="{FF2B5EF4-FFF2-40B4-BE49-F238E27FC236}">
                <a16:creationId xmlns:a16="http://schemas.microsoft.com/office/drawing/2014/main" id="{921CD638-3114-4621-95DC-55CF4B5D7E64}"/>
              </a:ext>
            </a:extLst>
          </p:cNvPr>
          <p:cNvSpPr txBox="1"/>
          <p:nvPr userDrawn="1"/>
        </p:nvSpPr>
        <p:spPr>
          <a:xfrm>
            <a:off x="9468643" y="6479167"/>
            <a:ext cx="2096157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#seocamp</a:t>
            </a:r>
            <a:endParaRPr sz="248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" name="Google Shape;27;p4">
            <a:extLst>
              <a:ext uri="{FF2B5EF4-FFF2-40B4-BE49-F238E27FC236}">
                <a16:creationId xmlns:a16="http://schemas.microsoft.com/office/drawing/2014/main" id="{8A10BCF8-14DD-4677-B234-3331ECF75A8A}"/>
              </a:ext>
            </a:extLst>
          </p:cNvPr>
          <p:cNvSpPr txBox="1"/>
          <p:nvPr userDrawn="1"/>
        </p:nvSpPr>
        <p:spPr>
          <a:xfrm>
            <a:off x="6749936" y="6479067"/>
            <a:ext cx="2734888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i="1" dirty="0">
                <a:solidFill>
                  <a:srgbClr val="20254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Cycle Tech SEO</a:t>
            </a:r>
            <a:endParaRPr sz="2489" i="1" dirty="0">
              <a:solidFill>
                <a:srgbClr val="202549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/>
        </p:nvSpPr>
        <p:spPr>
          <a:xfrm>
            <a:off x="-5800" y="6310867"/>
            <a:ext cx="12203600" cy="569200"/>
          </a:xfrm>
          <a:prstGeom prst="rect">
            <a:avLst/>
          </a:prstGeom>
          <a:gradFill>
            <a:gsLst>
              <a:gs pos="0">
                <a:srgbClr val="202549"/>
              </a:gs>
              <a:gs pos="100000">
                <a:srgbClr val="E83B3D"/>
              </a:gs>
            </a:gsLst>
            <a:lin ang="2700006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11308429" y="6333064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40" name="Google Shape;40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2238" y="6384729"/>
            <a:ext cx="2049511" cy="421472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6"/>
          <p:cNvSpPr txBox="1"/>
          <p:nvPr/>
        </p:nvSpPr>
        <p:spPr>
          <a:xfrm>
            <a:off x="2141717" y="6444877"/>
            <a:ext cx="1828000" cy="3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133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Paris </a:t>
            </a:r>
            <a:r>
              <a:rPr lang="fr" sz="2133" i="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2021</a:t>
            </a:r>
            <a:endParaRPr sz="2133" i="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9" name="Google Shape;26;p4">
            <a:extLst>
              <a:ext uri="{FF2B5EF4-FFF2-40B4-BE49-F238E27FC236}">
                <a16:creationId xmlns:a16="http://schemas.microsoft.com/office/drawing/2014/main" id="{3F0DBB33-F9AB-44E4-BE03-F2CAB2DE5953}"/>
              </a:ext>
            </a:extLst>
          </p:cNvPr>
          <p:cNvSpPr txBox="1"/>
          <p:nvPr userDrawn="1"/>
        </p:nvSpPr>
        <p:spPr>
          <a:xfrm>
            <a:off x="9468643" y="6479167"/>
            <a:ext cx="2096157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#seocamp</a:t>
            </a:r>
            <a:endParaRPr sz="248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" name="Google Shape;27;p4">
            <a:extLst>
              <a:ext uri="{FF2B5EF4-FFF2-40B4-BE49-F238E27FC236}">
                <a16:creationId xmlns:a16="http://schemas.microsoft.com/office/drawing/2014/main" id="{8025A1B8-766E-4E62-9B3B-5947DCC061C3}"/>
              </a:ext>
            </a:extLst>
          </p:cNvPr>
          <p:cNvSpPr txBox="1"/>
          <p:nvPr userDrawn="1"/>
        </p:nvSpPr>
        <p:spPr>
          <a:xfrm>
            <a:off x="6749936" y="6479067"/>
            <a:ext cx="2734888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i="1" dirty="0">
                <a:solidFill>
                  <a:srgbClr val="20254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Cycle Tech SEO</a:t>
            </a:r>
            <a:endParaRPr sz="2489" i="1" dirty="0">
              <a:solidFill>
                <a:srgbClr val="202549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 et description 1">
  <p:cSld name="SECTION_TITLE_AND_DESCRIPTION_1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0"/>
          <p:cNvPicPr preferRelativeResize="0"/>
          <p:nvPr/>
        </p:nvPicPr>
        <p:blipFill rotWithShape="1">
          <a:blip r:embed="rId2">
            <a:alphaModFix/>
          </a:blip>
          <a:srcRect l="13342" r="21285"/>
          <a:stretch/>
        </p:blipFill>
        <p:spPr>
          <a:xfrm>
            <a:off x="5884768" y="-57466"/>
            <a:ext cx="6318633" cy="6442268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0"/>
          <p:cNvSpPr txBox="1"/>
          <p:nvPr/>
        </p:nvSpPr>
        <p:spPr>
          <a:xfrm>
            <a:off x="-5800" y="6333067"/>
            <a:ext cx="12203600" cy="569200"/>
          </a:xfrm>
          <a:prstGeom prst="rect">
            <a:avLst/>
          </a:prstGeom>
          <a:gradFill>
            <a:gsLst>
              <a:gs pos="0">
                <a:srgbClr val="202549"/>
              </a:gs>
              <a:gs pos="100000">
                <a:srgbClr val="E83B3D"/>
              </a:gs>
            </a:gsLst>
            <a:lin ang="2700006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title"/>
          </p:nvPr>
        </p:nvSpPr>
        <p:spPr>
          <a:xfrm>
            <a:off x="358925" y="2987660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02549"/>
              </a:buClr>
              <a:buSzPts val="3500"/>
              <a:buFont typeface="Montserrat"/>
              <a:buNone/>
              <a:defRPr sz="4667">
                <a:solidFill>
                  <a:srgbClr val="20254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sldNum" idx="12"/>
          </p:nvPr>
        </p:nvSpPr>
        <p:spPr>
          <a:xfrm>
            <a:off x="11284791" y="6333064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6" name="Google Shape;76;p10"/>
          <p:cNvSpPr txBox="1"/>
          <p:nvPr/>
        </p:nvSpPr>
        <p:spPr>
          <a:xfrm>
            <a:off x="341543" y="445151"/>
            <a:ext cx="5428400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4000" b="1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Question</a:t>
            </a:r>
            <a:r>
              <a:rPr lang="fr" sz="4000"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fr" sz="4000">
                <a:solidFill>
                  <a:srgbClr val="66666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Mug</a:t>
            </a:r>
            <a:endParaRPr sz="4000">
              <a:solidFill>
                <a:srgbClr val="666666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77" name="Google Shape;77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238" y="6406929"/>
            <a:ext cx="2049511" cy="421472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0"/>
          <p:cNvSpPr txBox="1"/>
          <p:nvPr/>
        </p:nvSpPr>
        <p:spPr>
          <a:xfrm>
            <a:off x="2141717" y="6467077"/>
            <a:ext cx="1828000" cy="3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133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Paris </a:t>
            </a:r>
            <a:r>
              <a:rPr lang="fr" sz="2133" i="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2021</a:t>
            </a:r>
            <a:endParaRPr sz="2133" i="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1" name="Google Shape;26;p4">
            <a:extLst>
              <a:ext uri="{FF2B5EF4-FFF2-40B4-BE49-F238E27FC236}">
                <a16:creationId xmlns:a16="http://schemas.microsoft.com/office/drawing/2014/main" id="{8B806F3B-A0CE-4D8D-9440-C907650FDCFB}"/>
              </a:ext>
            </a:extLst>
          </p:cNvPr>
          <p:cNvSpPr txBox="1"/>
          <p:nvPr userDrawn="1"/>
        </p:nvSpPr>
        <p:spPr>
          <a:xfrm>
            <a:off x="9468643" y="6479167"/>
            <a:ext cx="2096157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#seocamp</a:t>
            </a:r>
            <a:endParaRPr sz="248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" name="Google Shape;27;p4">
            <a:extLst>
              <a:ext uri="{FF2B5EF4-FFF2-40B4-BE49-F238E27FC236}">
                <a16:creationId xmlns:a16="http://schemas.microsoft.com/office/drawing/2014/main" id="{A9927CB4-80EE-4F12-8439-CCDBA4967226}"/>
              </a:ext>
            </a:extLst>
          </p:cNvPr>
          <p:cNvSpPr txBox="1"/>
          <p:nvPr userDrawn="1"/>
        </p:nvSpPr>
        <p:spPr>
          <a:xfrm>
            <a:off x="6749936" y="6479067"/>
            <a:ext cx="2734888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i="1" dirty="0">
                <a:solidFill>
                  <a:srgbClr val="20254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Cycle Tech SEO</a:t>
            </a:r>
            <a:endParaRPr sz="2489" i="1" dirty="0">
              <a:solidFill>
                <a:srgbClr val="202549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1"/>
          <p:cNvSpPr txBox="1"/>
          <p:nvPr/>
        </p:nvSpPr>
        <p:spPr>
          <a:xfrm>
            <a:off x="-5800" y="6333067"/>
            <a:ext cx="12203600" cy="569200"/>
          </a:xfrm>
          <a:prstGeom prst="rect">
            <a:avLst/>
          </a:prstGeom>
          <a:gradFill>
            <a:gsLst>
              <a:gs pos="0">
                <a:srgbClr val="202549"/>
              </a:gs>
              <a:gs pos="100000">
                <a:srgbClr val="E83B3D"/>
              </a:gs>
            </a:gsLst>
            <a:lin ang="2700006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3" name="Google Shape;83;p11"/>
          <p:cNvSpPr txBox="1">
            <a:spLocks noGrp="1"/>
          </p:cNvSpPr>
          <p:nvPr>
            <p:ph type="body" idx="1"/>
          </p:nvPr>
        </p:nvSpPr>
        <p:spPr>
          <a:xfrm>
            <a:off x="427420" y="5105275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sldNum" idx="12"/>
          </p:nvPr>
        </p:nvSpPr>
        <p:spPr>
          <a:xfrm>
            <a:off x="11320212" y="6333064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>
              <a:solidFill>
                <a:schemeClr val="lt1"/>
              </a:solidFill>
            </a:endParaRPr>
          </a:p>
        </p:txBody>
      </p:sp>
      <p:pic>
        <p:nvPicPr>
          <p:cNvPr id="85" name="Google Shape;85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2238" y="6406929"/>
            <a:ext cx="2049511" cy="421472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1"/>
          <p:cNvSpPr txBox="1"/>
          <p:nvPr/>
        </p:nvSpPr>
        <p:spPr>
          <a:xfrm>
            <a:off x="2141717" y="6467077"/>
            <a:ext cx="1828000" cy="3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133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Paris </a:t>
            </a:r>
            <a:r>
              <a:rPr lang="fr" sz="2133" i="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2021</a:t>
            </a:r>
            <a:endParaRPr sz="2133" i="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9" name="Google Shape;26;p4">
            <a:extLst>
              <a:ext uri="{FF2B5EF4-FFF2-40B4-BE49-F238E27FC236}">
                <a16:creationId xmlns:a16="http://schemas.microsoft.com/office/drawing/2014/main" id="{739E91B6-8805-4100-BE05-95C83CD70968}"/>
              </a:ext>
            </a:extLst>
          </p:cNvPr>
          <p:cNvSpPr txBox="1"/>
          <p:nvPr userDrawn="1"/>
        </p:nvSpPr>
        <p:spPr>
          <a:xfrm>
            <a:off x="9468643" y="6479167"/>
            <a:ext cx="2096157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#seocamp</a:t>
            </a:r>
            <a:endParaRPr sz="248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" name="Google Shape;27;p4">
            <a:extLst>
              <a:ext uri="{FF2B5EF4-FFF2-40B4-BE49-F238E27FC236}">
                <a16:creationId xmlns:a16="http://schemas.microsoft.com/office/drawing/2014/main" id="{8E416890-1FC1-454F-B998-71D68C1DD2C2}"/>
              </a:ext>
            </a:extLst>
          </p:cNvPr>
          <p:cNvSpPr txBox="1"/>
          <p:nvPr userDrawn="1"/>
        </p:nvSpPr>
        <p:spPr>
          <a:xfrm>
            <a:off x="6749936" y="6479067"/>
            <a:ext cx="2734888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i="1" dirty="0">
                <a:solidFill>
                  <a:srgbClr val="20254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Cycle Tech SEO</a:t>
            </a:r>
            <a:endParaRPr sz="2489" i="1" dirty="0">
              <a:solidFill>
                <a:srgbClr val="202549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3"/>
          <p:cNvSpPr txBox="1"/>
          <p:nvPr/>
        </p:nvSpPr>
        <p:spPr>
          <a:xfrm>
            <a:off x="2431487" y="214855"/>
            <a:ext cx="7329200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4000" b="1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MERCI</a:t>
            </a:r>
            <a:r>
              <a:rPr lang="fr" sz="4000"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fr" sz="4000">
                <a:solidFill>
                  <a:srgbClr val="66666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AUX SPONSORS</a:t>
            </a:r>
            <a:endParaRPr sz="4000">
              <a:solidFill>
                <a:srgbClr val="666666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99" name="Google Shape;99;p13"/>
          <p:cNvPicPr preferRelativeResize="0"/>
          <p:nvPr/>
        </p:nvPicPr>
        <p:blipFill rotWithShape="1">
          <a:blip r:embed="rId2">
            <a:alphaModFix/>
          </a:blip>
          <a:srcRect l="5389" t="23977" r="5974" b="23977"/>
          <a:stretch/>
        </p:blipFill>
        <p:spPr>
          <a:xfrm>
            <a:off x="9266183" y="2880334"/>
            <a:ext cx="2501533" cy="569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7020" y="3899170"/>
            <a:ext cx="2657521" cy="648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4870" y="1029413"/>
            <a:ext cx="4002473" cy="1084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69180" y="2902487"/>
            <a:ext cx="3541905" cy="524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84519" y="1345693"/>
            <a:ext cx="4722805" cy="871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4296" y="2974705"/>
            <a:ext cx="3261631" cy="380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43286" y="3974371"/>
            <a:ext cx="3541887" cy="525756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3"/>
          <p:cNvSpPr txBox="1"/>
          <p:nvPr/>
        </p:nvSpPr>
        <p:spPr>
          <a:xfrm>
            <a:off x="-5800" y="6333067"/>
            <a:ext cx="12203600" cy="569200"/>
          </a:xfrm>
          <a:prstGeom prst="rect">
            <a:avLst/>
          </a:prstGeom>
          <a:gradFill>
            <a:gsLst>
              <a:gs pos="0">
                <a:srgbClr val="202549"/>
              </a:gs>
              <a:gs pos="100000">
                <a:srgbClr val="E83B3D"/>
              </a:gs>
            </a:gsLst>
            <a:lin ang="2700006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07" name="Google Shape;107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2238" y="6406929"/>
            <a:ext cx="2049511" cy="421472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3"/>
          <p:cNvSpPr txBox="1"/>
          <p:nvPr/>
        </p:nvSpPr>
        <p:spPr>
          <a:xfrm>
            <a:off x="2141717" y="6467077"/>
            <a:ext cx="1828000" cy="3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133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Paris </a:t>
            </a:r>
            <a:r>
              <a:rPr lang="fr" sz="2133" i="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2021</a:t>
            </a:r>
            <a:endParaRPr sz="2133" i="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11" name="Google Shape;111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45094" y="5247109"/>
            <a:ext cx="1455005" cy="49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978693" y="5325147"/>
            <a:ext cx="2147999" cy="399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705299" y="5204976"/>
            <a:ext cx="1664756" cy="6402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8948667" y="4978883"/>
            <a:ext cx="1298232" cy="105696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26;p4">
            <a:extLst>
              <a:ext uri="{FF2B5EF4-FFF2-40B4-BE49-F238E27FC236}">
                <a16:creationId xmlns:a16="http://schemas.microsoft.com/office/drawing/2014/main" id="{D683CE9A-164F-4865-B98E-38F85FA5356A}"/>
              </a:ext>
            </a:extLst>
          </p:cNvPr>
          <p:cNvSpPr txBox="1"/>
          <p:nvPr userDrawn="1"/>
        </p:nvSpPr>
        <p:spPr>
          <a:xfrm>
            <a:off x="9468643" y="6479167"/>
            <a:ext cx="2096157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#seocamp</a:t>
            </a:r>
            <a:endParaRPr sz="248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" name="Google Shape;27;p4">
            <a:extLst>
              <a:ext uri="{FF2B5EF4-FFF2-40B4-BE49-F238E27FC236}">
                <a16:creationId xmlns:a16="http://schemas.microsoft.com/office/drawing/2014/main" id="{6B20E128-3E7B-4910-B7C8-2EC6DAA37C50}"/>
              </a:ext>
            </a:extLst>
          </p:cNvPr>
          <p:cNvSpPr txBox="1"/>
          <p:nvPr userDrawn="1"/>
        </p:nvSpPr>
        <p:spPr>
          <a:xfrm>
            <a:off x="6749936" y="6479067"/>
            <a:ext cx="2734888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89" i="1" dirty="0">
                <a:solidFill>
                  <a:srgbClr val="20254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Cycle Tech SEO</a:t>
            </a:r>
            <a:endParaRPr sz="2489" i="1" dirty="0">
              <a:solidFill>
                <a:srgbClr val="202549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202549"/>
              </a:buClr>
              <a:buSzPts val="2800"/>
              <a:buFont typeface="Montserrat SemiBold"/>
              <a:buNone/>
              <a:defRPr sz="2800">
                <a:solidFill>
                  <a:srgbClr val="20254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549"/>
              </a:buClr>
              <a:buSzPts val="1800"/>
              <a:buFont typeface="Montserrat"/>
              <a:buChar char="●"/>
              <a:defRPr sz="1800">
                <a:solidFill>
                  <a:srgbClr val="20254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02549"/>
              </a:buClr>
              <a:buSzPts val="1400"/>
              <a:buFont typeface="Montserrat Light"/>
              <a:buChar char="○"/>
              <a:defRPr>
                <a:solidFill>
                  <a:srgbClr val="202549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02549"/>
              </a:buClr>
              <a:buSzPts val="1400"/>
              <a:buFont typeface="Montserrat ExtraLight"/>
              <a:buChar char="■"/>
              <a:defRPr>
                <a:solidFill>
                  <a:srgbClr val="202549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02549"/>
              </a:buClr>
              <a:buSzPts val="1400"/>
              <a:buFont typeface="Montserrat ExtraLight"/>
              <a:buChar char="●"/>
              <a:defRPr>
                <a:solidFill>
                  <a:srgbClr val="202549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02549"/>
              </a:buClr>
              <a:buSzPts val="1400"/>
              <a:buFont typeface="Montserrat ExtraLight"/>
              <a:buChar char="○"/>
              <a:defRPr>
                <a:solidFill>
                  <a:srgbClr val="202549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02549"/>
              </a:buClr>
              <a:buSzPts val="1400"/>
              <a:buFont typeface="Montserrat ExtraLight"/>
              <a:buChar char="■"/>
              <a:defRPr>
                <a:solidFill>
                  <a:srgbClr val="202549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02549"/>
              </a:buClr>
              <a:buSzPts val="1400"/>
              <a:buFont typeface="Montserrat ExtraLight"/>
              <a:buChar char="●"/>
              <a:defRPr>
                <a:solidFill>
                  <a:srgbClr val="202549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02549"/>
              </a:buClr>
              <a:buSzPts val="1400"/>
              <a:buFont typeface="Montserrat ExtraLight"/>
              <a:buChar char="○"/>
              <a:defRPr>
                <a:solidFill>
                  <a:srgbClr val="202549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202549"/>
              </a:buClr>
              <a:buSzPts val="1400"/>
              <a:buFont typeface="Montserrat ExtraLight"/>
              <a:buChar char="■"/>
              <a:defRPr>
                <a:solidFill>
                  <a:srgbClr val="202549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6" r:id="rId5"/>
    <p:sldLayoutId id="2147483657" r:id="rId6"/>
    <p:sldLayoutId id="2147483659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8CCEDC9-D414-4C98-B777-C9B88E8785AA}"/>
              </a:ext>
            </a:extLst>
          </p:cNvPr>
          <p:cNvSpPr/>
          <p:nvPr/>
        </p:nvSpPr>
        <p:spPr>
          <a:xfrm>
            <a:off x="0" y="2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070603">
                  <a:tint val="66000"/>
                  <a:satMod val="160000"/>
                </a:srgbClr>
              </a:gs>
              <a:gs pos="50000">
                <a:srgbClr val="070603">
                  <a:tint val="44500"/>
                  <a:satMod val="160000"/>
                </a:srgbClr>
              </a:gs>
              <a:gs pos="100000">
                <a:srgbClr val="070603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7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pic>
        <p:nvPicPr>
          <p:cNvPr id="1026" name="Picture 2" descr="[Reportage] Dans les coulisses du Black Friday chez Sarenza">
            <a:extLst>
              <a:ext uri="{FF2B5EF4-FFF2-40B4-BE49-F238E27FC236}">
                <a16:creationId xmlns:a16="http://schemas.microsoft.com/office/drawing/2014/main" id="{1A781263-5FD6-4082-A63A-1DA316802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630" y="-67800"/>
            <a:ext cx="9691844" cy="69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CD817C4-BDA5-49E3-84CB-7A5104B764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9" y="-3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95BD44-0C01-4012-9383-2B705664DAA9}"/>
              </a:ext>
            </a:extLst>
          </p:cNvPr>
          <p:cNvSpPr/>
          <p:nvPr/>
        </p:nvSpPr>
        <p:spPr>
          <a:xfrm>
            <a:off x="435838" y="256373"/>
            <a:ext cx="2854295" cy="1076771"/>
          </a:xfrm>
          <a:prstGeom prst="rect">
            <a:avLst/>
          </a:prstGeom>
          <a:solidFill>
            <a:srgbClr val="141414"/>
          </a:solidFill>
          <a:ln>
            <a:solidFill>
              <a:srgbClr val="1414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2A94AFF-D19E-49F2-9B01-E0866C065CD4}"/>
              </a:ext>
            </a:extLst>
          </p:cNvPr>
          <p:cNvSpPr txBox="1"/>
          <p:nvPr/>
        </p:nvSpPr>
        <p:spPr>
          <a:xfrm>
            <a:off x="3972503" y="1025809"/>
            <a:ext cx="3394284" cy="3139321"/>
          </a:xfrm>
          <a:prstGeom prst="rect">
            <a:avLst/>
          </a:prstGeom>
          <a:solidFill>
            <a:srgbClr val="F3722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6600" b="1" dirty="0">
                <a:solidFill>
                  <a:schemeClr val="bg1"/>
                </a:solidFill>
                <a:latin typeface="Bebas Neue Bold" panose="020B0606020202050201" pitchFamily="34" charset="0"/>
                <a:ea typeface="Roboto" panose="02000000000000000000" pitchFamily="2" charset="0"/>
              </a:rPr>
              <a:t>Maillage interne </a:t>
            </a:r>
            <a:r>
              <a:rPr lang="fr-FR" sz="6600" b="1" dirty="0" err="1">
                <a:solidFill>
                  <a:schemeClr val="bg1"/>
                </a:solidFill>
                <a:latin typeface="Bebas Neue Bold" panose="020B0606020202050201" pitchFamily="34" charset="0"/>
                <a:ea typeface="Roboto" panose="02000000000000000000" pitchFamily="2" charset="0"/>
              </a:rPr>
              <a:t>Ecommerce</a:t>
            </a:r>
            <a:endParaRPr lang="fr-FR" sz="6600" b="1" dirty="0">
              <a:solidFill>
                <a:schemeClr val="bg1"/>
              </a:solidFill>
              <a:latin typeface="Bebas Neue Bold" panose="020B0606020202050201" pitchFamily="34" charset="0"/>
              <a:ea typeface="Roboto" panose="02000000000000000000" pitchFamily="2" charset="0"/>
            </a:endParaRPr>
          </a:p>
        </p:txBody>
      </p:sp>
      <p:pic>
        <p:nvPicPr>
          <p:cNvPr id="13" name="Google Shape;16;p3">
            <a:extLst>
              <a:ext uri="{FF2B5EF4-FFF2-40B4-BE49-F238E27FC236}">
                <a16:creationId xmlns:a16="http://schemas.microsoft.com/office/drawing/2014/main" id="{06DD745D-4BDF-4171-873B-9973E06FFF14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5225" y="101342"/>
            <a:ext cx="3797279" cy="7808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6799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10</a:t>
            </a:fld>
            <a:endParaRPr/>
          </a:p>
        </p:txBody>
      </p:sp>
      <p:sp>
        <p:nvSpPr>
          <p:cNvPr id="15" name="Google Shape;775;p53">
            <a:extLst>
              <a:ext uri="{FF2B5EF4-FFF2-40B4-BE49-F238E27FC236}">
                <a16:creationId xmlns:a16="http://schemas.microsoft.com/office/drawing/2014/main" id="{0765D40D-B638-4D74-B2D3-47A5545E65E5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Obfuscation Mega-menu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E700A55-750C-4C3D-BB00-21DBC634B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714" y="1400428"/>
            <a:ext cx="8828571" cy="4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039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11</a:t>
            </a:fld>
            <a:endParaRPr/>
          </a:p>
        </p:txBody>
      </p:sp>
      <p:sp>
        <p:nvSpPr>
          <p:cNvPr id="15" name="Google Shape;775;p53">
            <a:extLst>
              <a:ext uri="{FF2B5EF4-FFF2-40B4-BE49-F238E27FC236}">
                <a16:creationId xmlns:a16="http://schemas.microsoft.com/office/drawing/2014/main" id="{0765D40D-B638-4D74-B2D3-47A5545E65E5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Obfuscation Mega-menu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C773CCC-F5B2-4717-970F-9654F1BEF5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428" y="1390905"/>
            <a:ext cx="8657143" cy="4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98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12</a:t>
            </a:fld>
            <a:endParaRPr/>
          </a:p>
        </p:txBody>
      </p:sp>
      <p:sp>
        <p:nvSpPr>
          <p:cNvPr id="3" name="Google Shape;775;p53">
            <a:extLst>
              <a:ext uri="{FF2B5EF4-FFF2-40B4-BE49-F238E27FC236}">
                <a16:creationId xmlns:a16="http://schemas.microsoft.com/office/drawing/2014/main" id="{A5AAFE8D-38EB-4E3B-84BC-28957FBB9296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Fil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d’Ariane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A8E6FD7-7E65-40E7-9677-818C16ECE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809" y="800428"/>
            <a:ext cx="8152381" cy="5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7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13</a:t>
            </a:fld>
            <a:endParaRPr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E4315CA-9F46-401E-B641-74DBE8DD7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45688"/>
            <a:ext cx="5888084" cy="4584983"/>
          </a:xfrm>
          <a:prstGeom prst="rect">
            <a:avLst/>
          </a:prstGeom>
        </p:spPr>
      </p:pic>
      <p:sp>
        <p:nvSpPr>
          <p:cNvPr id="4" name="Google Shape;775;p53">
            <a:extLst>
              <a:ext uri="{FF2B5EF4-FFF2-40B4-BE49-F238E27FC236}">
                <a16:creationId xmlns:a16="http://schemas.microsoft.com/office/drawing/2014/main" id="{9F0FBD5F-B0D5-479E-BDCE-F25FECCF959D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Navigation à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facettes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1A308CE-E4E4-4F03-9165-CE7ACF088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916" y="834283"/>
            <a:ext cx="6371271" cy="3931356"/>
          </a:xfrm>
          <a:prstGeom prst="rect">
            <a:avLst/>
          </a:prstGeom>
        </p:spPr>
      </p:pic>
      <p:sp>
        <p:nvSpPr>
          <p:cNvPr id="6" name="Google Shape;784;p53">
            <a:extLst>
              <a:ext uri="{FF2B5EF4-FFF2-40B4-BE49-F238E27FC236}">
                <a16:creationId xmlns:a16="http://schemas.microsoft.com/office/drawing/2014/main" id="{C3294A02-C18E-49E3-8E3A-5467E84DA189}"/>
              </a:ext>
            </a:extLst>
          </p:cNvPr>
          <p:cNvSpPr txBox="1"/>
          <p:nvPr/>
        </p:nvSpPr>
        <p:spPr>
          <a:xfrm>
            <a:off x="7972616" y="834282"/>
            <a:ext cx="2314993" cy="35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Maîtrisées</a:t>
            </a:r>
            <a:endParaRPr lang="fr-FR" sz="1600" dirty="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" name="Google Shape;780;p53">
            <a:extLst>
              <a:ext uri="{FF2B5EF4-FFF2-40B4-BE49-F238E27FC236}">
                <a16:creationId xmlns:a16="http://schemas.microsoft.com/office/drawing/2014/main" id="{C041BD76-5A51-414C-9AE1-ACB72CCE0204}"/>
              </a:ext>
            </a:extLst>
          </p:cNvPr>
          <p:cNvSpPr txBox="1"/>
          <p:nvPr/>
        </p:nvSpPr>
        <p:spPr>
          <a:xfrm>
            <a:off x="1143148" y="1017457"/>
            <a:ext cx="2314993" cy="35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en-US" sz="1600" b="1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“Open Bar”</a:t>
            </a:r>
            <a:endParaRPr lang="en-US" sz="1600" dirty="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209522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14</a:t>
            </a:fld>
            <a:endParaRPr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85952B4-7C6E-4E1B-B47B-12EA08A6E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738664"/>
            <a:ext cx="7275877" cy="54497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19AB407-CA7A-483C-ADB3-1022F880D95B}"/>
              </a:ext>
            </a:extLst>
          </p:cNvPr>
          <p:cNvSpPr txBox="1"/>
          <p:nvPr/>
        </p:nvSpPr>
        <p:spPr>
          <a:xfrm>
            <a:off x="8816059" y="1246909"/>
            <a:ext cx="183575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Liens &lt;</a:t>
            </a:r>
            <a:r>
              <a:rPr lang="fr-FR" dirty="0" err="1"/>
              <a:t>ahref</a:t>
            </a:r>
            <a:r>
              <a:rPr lang="fr-FR" dirty="0"/>
              <a:t>&gt; vers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Favoris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Avis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Ajouter au panier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Etc…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6643443-BEFB-4F4B-8BB1-2E2B0EA74A91}"/>
              </a:ext>
            </a:extLst>
          </p:cNvPr>
          <p:cNvSpPr txBox="1"/>
          <p:nvPr/>
        </p:nvSpPr>
        <p:spPr>
          <a:xfrm>
            <a:off x="9560933" y="4879779"/>
            <a:ext cx="228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Obfuscation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145F18F-C27C-4989-A431-85E92303B62A}"/>
              </a:ext>
            </a:extLst>
          </p:cNvPr>
          <p:cNvSpPr txBox="1"/>
          <p:nvPr/>
        </p:nvSpPr>
        <p:spPr>
          <a:xfrm>
            <a:off x="243034" y="1220689"/>
            <a:ext cx="22800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Puits à </a:t>
            </a:r>
            <a:r>
              <a:rPr lang="fr-FR" sz="2800" dirty="0" err="1"/>
              <a:t>pagerank</a:t>
            </a:r>
            <a:endParaRPr lang="fr-FR" sz="2800" dirty="0"/>
          </a:p>
        </p:txBody>
      </p:sp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B5ACB98-39CD-4500-BC8F-25C4C3330C3D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Paramètres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URL et “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joujous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”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160159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15</a:t>
            </a:fld>
            <a:endParaRPr/>
          </a:p>
        </p:txBody>
      </p:sp>
      <p:sp>
        <p:nvSpPr>
          <p:cNvPr id="3" name="Google Shape;775;p53">
            <a:extLst>
              <a:ext uri="{FF2B5EF4-FFF2-40B4-BE49-F238E27FC236}">
                <a16:creationId xmlns:a16="http://schemas.microsoft.com/office/drawing/2014/main" id="{E975D588-3849-4BEF-82A4-DECE07A008F7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Paginations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9C06222-631F-46E4-87FB-A92A40992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714" y="846240"/>
            <a:ext cx="8828571" cy="5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14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16</a:t>
            </a:fld>
            <a:endParaRPr/>
          </a:p>
        </p:txBody>
      </p:sp>
      <p:sp>
        <p:nvSpPr>
          <p:cNvPr id="3" name="Google Shape;775;p53">
            <a:extLst>
              <a:ext uri="{FF2B5EF4-FFF2-40B4-BE49-F238E27FC236}">
                <a16:creationId xmlns:a16="http://schemas.microsoft.com/office/drawing/2014/main" id="{E975D588-3849-4BEF-82A4-DECE07A008F7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Produits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épuisés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3DA5E823-DE4A-499A-BCCF-CE6CED98C384}"/>
              </a:ext>
            </a:extLst>
          </p:cNvPr>
          <p:cNvSpPr txBox="1">
            <a:spLocks/>
          </p:cNvSpPr>
          <p:nvPr/>
        </p:nvSpPr>
        <p:spPr>
          <a:xfrm>
            <a:off x="838200" y="1115411"/>
            <a:ext cx="10515600" cy="4351338"/>
          </a:xfr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b="1"/>
              <a:t>Conseil pour gérer vos produits épuisés :</a:t>
            </a:r>
          </a:p>
          <a:p>
            <a:r>
              <a:rPr lang="fr-FR"/>
              <a:t>Les produits épuisés peuvent être gérés de plusieurs manières :</a:t>
            </a:r>
          </a:p>
          <a:p>
            <a:pPr marL="514350" indent="-514350">
              <a:buFont typeface="+mj-lt"/>
              <a:buAutoNum type="arabicPeriod"/>
            </a:pPr>
            <a:r>
              <a:rPr lang="fr-FR"/>
              <a:t>Vous avez un produit équivalent : redirigez en 301 vers celui-ci</a:t>
            </a:r>
          </a:p>
          <a:p>
            <a:pPr marL="514350" indent="-514350">
              <a:buFont typeface="+mj-lt"/>
              <a:buAutoNum type="arabicPeriod"/>
            </a:pPr>
            <a:r>
              <a:rPr lang="fr-FR"/>
              <a:t>Vous avez des produits équivalents : Affichez produit épuisé et proposez la liste des produits équivalents depuis cette fiche</a:t>
            </a:r>
          </a:p>
          <a:p>
            <a:pPr marL="514350" indent="-514350">
              <a:buFont typeface="+mj-lt"/>
              <a:buAutoNum type="arabicPeriod"/>
            </a:pPr>
            <a:r>
              <a:rPr lang="fr-FR"/>
              <a:t>Vous n’avez pas de produit équivalent :</a:t>
            </a:r>
          </a:p>
          <a:p>
            <a:pPr marL="914400" lvl="1" indent="-457200">
              <a:buFont typeface="+mj-lt"/>
              <a:buAutoNum type="alphaLcPeriod"/>
            </a:pPr>
            <a:r>
              <a:rPr lang="fr-FR"/>
              <a:t>Redirigez vers la catégorie parente la plus proche si le produit était populaire (Trafic, backlink)</a:t>
            </a:r>
          </a:p>
          <a:p>
            <a:pPr marL="914400" lvl="1" indent="-457200">
              <a:buFont typeface="+mj-lt"/>
              <a:buAutoNum type="alphaLcPeriod"/>
            </a:pPr>
            <a:r>
              <a:rPr lang="fr-FR"/>
              <a:t>Supprimez le produit et répondez en 410 ou 404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6680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17</a:t>
            </a:fld>
            <a:endParaRPr/>
          </a:p>
        </p:txBody>
      </p:sp>
      <p:sp>
        <p:nvSpPr>
          <p:cNvPr id="3" name="Google Shape;775;p53">
            <a:extLst>
              <a:ext uri="{FF2B5EF4-FFF2-40B4-BE49-F238E27FC236}">
                <a16:creationId xmlns:a16="http://schemas.microsoft.com/office/drawing/2014/main" id="{83ED9491-1CCD-44DD-854C-77FFB58F8274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Technique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d’obfuscation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conseillée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3CA98C-0785-413D-8E04-7FAA6E9B5E3B}"/>
              </a:ext>
            </a:extLst>
          </p:cNvPr>
          <p:cNvSpPr/>
          <p:nvPr/>
        </p:nvSpPr>
        <p:spPr>
          <a:xfrm>
            <a:off x="147020" y="5619806"/>
            <a:ext cx="118979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NB : L’utilisation de l’élément &lt;</a:t>
            </a:r>
            <a:r>
              <a:rPr lang="fr-FR" dirty="0" err="1"/>
              <a:t>button</a:t>
            </a:r>
            <a:r>
              <a:rPr lang="fr-FR" dirty="0"/>
              <a:t>&gt; est importante, la même chose avec des &lt;a&gt; ou des &lt;</a:t>
            </a:r>
            <a:r>
              <a:rPr lang="fr-FR" dirty="0" err="1"/>
              <a:t>span</a:t>
            </a:r>
            <a:r>
              <a:rPr lang="fr-FR" dirty="0"/>
              <a:t>&gt; ne fonctionne pas de la même manière.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2212C7-BFE3-4F7F-8FA4-8D38E07CFFF5}"/>
              </a:ext>
            </a:extLst>
          </p:cNvPr>
          <p:cNvSpPr/>
          <p:nvPr/>
        </p:nvSpPr>
        <p:spPr>
          <a:xfrm>
            <a:off x="0" y="1904804"/>
            <a:ext cx="12191999" cy="400110"/>
          </a:xfrm>
          <a:prstGeom prst="rect">
            <a:avLst/>
          </a:prstGeom>
          <a:solidFill>
            <a:srgbClr val="2A2D34"/>
          </a:solidFill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&lt;a href="http://www.example.fr/contact/"&gt;CONTACTEZ NOUS&lt;/a&gt;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1D8975-20EE-424E-9464-EAA1432A5110}"/>
              </a:ext>
            </a:extLst>
          </p:cNvPr>
          <p:cNvSpPr/>
          <p:nvPr/>
        </p:nvSpPr>
        <p:spPr>
          <a:xfrm>
            <a:off x="0" y="3698737"/>
            <a:ext cx="12191999" cy="338554"/>
          </a:xfrm>
          <a:prstGeom prst="rect">
            <a:avLst/>
          </a:prstGeom>
          <a:solidFill>
            <a:srgbClr val="2A2D34"/>
          </a:solidFill>
        </p:spPr>
        <p:txBody>
          <a:bodyPr wrap="square">
            <a:spAutoFit/>
          </a:bodyPr>
          <a:lstStyle/>
          <a:p>
            <a:pPr algn="ctr"/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&lt;</a:t>
            </a:r>
            <a:r>
              <a:rPr lang="fr-FR" sz="16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button</a:t>
            </a:r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 </a:t>
            </a:r>
            <a:r>
              <a:rPr lang="fr-FR" sz="16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onclick</a:t>
            </a:r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="</a:t>
            </a:r>
            <a:r>
              <a:rPr lang="fr-FR" sz="16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location.href</a:t>
            </a:r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='http://www.example.fr/contact/'"&gt;CONTACTEZ NOUS&lt;/</a:t>
            </a:r>
            <a:r>
              <a:rPr lang="fr-FR" sz="16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button</a:t>
            </a:r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32238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8CCEDC9-D414-4C98-B777-C9B88E8785AA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141414"/>
          </a:solidFill>
          <a:ln>
            <a:solidFill>
              <a:srgbClr val="07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CD817C4-BDA5-49E3-84CB-7A5104B764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Google Shape;291;p29">
            <a:extLst>
              <a:ext uri="{FF2B5EF4-FFF2-40B4-BE49-F238E27FC236}">
                <a16:creationId xmlns:a16="http://schemas.microsoft.com/office/drawing/2014/main" id="{BE3CD614-75FE-4BEE-816A-19F161A7FB72}"/>
              </a:ext>
            </a:extLst>
          </p:cNvPr>
          <p:cNvSpPr txBox="1"/>
          <p:nvPr/>
        </p:nvSpPr>
        <p:spPr>
          <a:xfrm>
            <a:off x="8065980" y="3368100"/>
            <a:ext cx="3532122" cy="1398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Open Sans"/>
                <a:sym typeface="Open Sans"/>
              </a:rPr>
              <a:t> </a:t>
            </a:r>
          </a:p>
          <a:p>
            <a:r>
              <a:rPr lang="fr-FR" sz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Open Sans"/>
                <a:sym typeface="Open Sans"/>
              </a:rPr>
              <a:t>http://trikaya.fr/yt</a:t>
            </a:r>
          </a:p>
          <a:p>
            <a:pPr lvl="0"/>
            <a:r>
              <a:rPr lang="fr-FR" sz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Open Sans"/>
                <a:sym typeface="Open Sans"/>
              </a:rPr>
              <a:t>https://twitch.tv/doeurf</a:t>
            </a:r>
          </a:p>
          <a:p>
            <a:r>
              <a:rPr lang="fr-FR" sz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Open Sans"/>
                <a:sym typeface="Open Sans"/>
              </a:rPr>
              <a:t>http://trikaya.fr/fb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ACEF7BA-B7A4-4449-AC8A-6ADDC1C790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372" y="3800231"/>
            <a:ext cx="332606" cy="33260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71CBDB2-D50B-4814-B8CD-113CCC48F1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500" y="4109199"/>
            <a:ext cx="446350" cy="44635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ED706E0-2760-4B12-B876-072F581A1C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3372" y="4524919"/>
            <a:ext cx="332606" cy="33260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300488D-D6F3-4378-BE71-1C10966059D7}"/>
              </a:ext>
            </a:extLst>
          </p:cNvPr>
          <p:cNvSpPr txBox="1"/>
          <p:nvPr/>
        </p:nvSpPr>
        <p:spPr>
          <a:xfrm>
            <a:off x="7676500" y="2805384"/>
            <a:ext cx="35321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000" b="1" dirty="0">
                <a:solidFill>
                  <a:schemeClr val="bg1"/>
                </a:solidFill>
                <a:latin typeface="Bebas Neue Bold" panose="020B0606020202050201" pitchFamily="34" charset="0"/>
                <a:ea typeface="Roboto" panose="02000000000000000000" pitchFamily="2" charset="0"/>
              </a:rPr>
              <a:t>Abonne-toi !</a:t>
            </a:r>
            <a:endParaRPr lang="fr-FR" sz="60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4B59F7C-CB34-4140-A6B5-A190707A5D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372" y="1412627"/>
            <a:ext cx="926672" cy="77425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3698D0A-C9A3-4190-86F7-339349803D20}"/>
              </a:ext>
            </a:extLst>
          </p:cNvPr>
          <p:cNvSpPr txBox="1"/>
          <p:nvPr/>
        </p:nvSpPr>
        <p:spPr>
          <a:xfrm>
            <a:off x="8527995" y="1479001"/>
            <a:ext cx="23374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rgbClr val="5EA9DD"/>
                </a:solidFill>
              </a:rPr>
              <a:t>@Doeurf</a:t>
            </a:r>
          </a:p>
        </p:txBody>
      </p:sp>
    </p:spTree>
    <p:extLst>
      <p:ext uri="{BB962C8B-B14F-4D97-AF65-F5344CB8AC3E}">
        <p14:creationId xmlns:p14="http://schemas.microsoft.com/office/powerpoint/2010/main" val="3668632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19</a:t>
            </a:fld>
            <a:endParaRPr/>
          </a:p>
        </p:txBody>
      </p:sp>
      <p:sp>
        <p:nvSpPr>
          <p:cNvPr id="3" name="Google Shape;775;p53">
            <a:extLst>
              <a:ext uri="{FF2B5EF4-FFF2-40B4-BE49-F238E27FC236}">
                <a16:creationId xmlns:a16="http://schemas.microsoft.com/office/drawing/2014/main" id="{83ED9491-1CCD-44DD-854C-77FFB58F8274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Posez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vos questions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" name="Picture 2" descr="Despicable Me 3 Minions Plush Assorted - Dave, Stuart, Carl, Tim, Mel &amp; Jerry in CDU">
            <a:extLst>
              <a:ext uri="{FF2B5EF4-FFF2-40B4-BE49-F238E27FC236}">
                <a16:creationId xmlns:a16="http://schemas.microsoft.com/office/drawing/2014/main" id="{28976B4C-33BA-44B0-8717-038749C95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633413"/>
            <a:ext cx="8953500" cy="559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936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2</a:t>
            </a:fld>
            <a:endParaRPr/>
          </a:p>
        </p:txBody>
      </p:sp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B5ACB98-39CD-4500-BC8F-25C4C3330C3D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Le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pagerank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050" name="Picture 2" descr="Algorithme Pagerank Google : définition, inventeurs, calcul">
            <a:extLst>
              <a:ext uri="{FF2B5EF4-FFF2-40B4-BE49-F238E27FC236}">
                <a16:creationId xmlns:a16="http://schemas.microsoft.com/office/drawing/2014/main" id="{78019064-B75E-45A8-B00A-60CF6D23B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178" y="2219417"/>
            <a:ext cx="7419644" cy="186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1"/>
          <p:cNvSpPr txBox="1">
            <a:spLocks noGrp="1"/>
          </p:cNvSpPr>
          <p:nvPr>
            <p:ph type="title"/>
          </p:nvPr>
        </p:nvSpPr>
        <p:spPr>
          <a:xfrm>
            <a:off x="246240" y="2987325"/>
            <a:ext cx="5393600" cy="3181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fr" dirty="0"/>
              <a:t>Posez une question portant sur votre conférence, le gagnant remporte un mug</a:t>
            </a:r>
            <a:endParaRPr dirty="0"/>
          </a:p>
        </p:txBody>
      </p:sp>
      <p:sp>
        <p:nvSpPr>
          <p:cNvPr id="163" name="Google Shape;163;p21"/>
          <p:cNvSpPr txBox="1">
            <a:spLocks noGrp="1"/>
          </p:cNvSpPr>
          <p:nvPr>
            <p:ph type="sldNum" idx="12"/>
          </p:nvPr>
        </p:nvSpPr>
        <p:spPr>
          <a:xfrm>
            <a:off x="1128479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3</a:t>
            </a:fld>
            <a:endParaRPr/>
          </a:p>
        </p:txBody>
      </p:sp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B5ACB98-39CD-4500-BC8F-25C4C3330C3D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Chemin le plus court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625D786-2D4F-4440-BD55-6C33EFD04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080" y="0"/>
            <a:ext cx="12198080" cy="702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874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4</a:t>
            </a:fld>
            <a:endParaRPr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145F18F-C27C-4989-A431-85E92303B62A}"/>
              </a:ext>
            </a:extLst>
          </p:cNvPr>
          <p:cNvSpPr txBox="1"/>
          <p:nvPr/>
        </p:nvSpPr>
        <p:spPr>
          <a:xfrm>
            <a:off x="243034" y="1220689"/>
            <a:ext cx="114222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Home</a:t>
            </a:r>
          </a:p>
          <a:p>
            <a:r>
              <a:rPr lang="fr-FR" sz="2800" dirty="0"/>
              <a:t>Catégories (Perceuse sans fil)</a:t>
            </a:r>
          </a:p>
          <a:p>
            <a:r>
              <a:rPr lang="fr-FR" sz="2800" dirty="0"/>
              <a:t>Produits</a:t>
            </a:r>
          </a:p>
          <a:p>
            <a:r>
              <a:rPr lang="fr-FR" sz="2800" dirty="0"/>
              <a:t>Marques (Bosch)</a:t>
            </a:r>
          </a:p>
          <a:p>
            <a:r>
              <a:rPr lang="fr-FR" sz="2800" dirty="0"/>
              <a:t>Catégorie + facette (Perceuse sans fil 18v)</a:t>
            </a:r>
          </a:p>
          <a:p>
            <a:r>
              <a:rPr lang="fr-FR" sz="2800" dirty="0"/>
              <a:t>Catégorie + marque (Perceuse sans fil Bosch)</a:t>
            </a:r>
          </a:p>
          <a:p>
            <a:r>
              <a:rPr lang="fr-FR" sz="2800" dirty="0"/>
              <a:t>Catégorie + facette + marque (Perceuse sans fil Bosch 18v)</a:t>
            </a:r>
          </a:p>
        </p:txBody>
      </p:sp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B5ACB98-39CD-4500-BC8F-25C4C3330C3D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Typologies de pages ecommerce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299373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5</a:t>
            </a:fld>
            <a:endParaRPr/>
          </a:p>
        </p:txBody>
      </p:sp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B5ACB98-39CD-4500-BC8F-25C4C3330C3D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Maillage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des pages ecommerce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37ECAD4-8B61-42B7-95CB-CF44703A8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0574"/>
            <a:ext cx="12192000" cy="479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64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6</a:t>
            </a:fld>
            <a:endParaRPr/>
          </a:p>
        </p:txBody>
      </p:sp>
      <p:sp>
        <p:nvSpPr>
          <p:cNvPr id="15" name="Google Shape;775;p53">
            <a:extLst>
              <a:ext uri="{FF2B5EF4-FFF2-40B4-BE49-F238E27FC236}">
                <a16:creationId xmlns:a16="http://schemas.microsoft.com/office/drawing/2014/main" id="{0765D40D-B638-4D74-B2D3-47A5545E65E5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Catégorisation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B96621-C071-4B4A-A79C-EEB4EEF84FB6}"/>
              </a:ext>
            </a:extLst>
          </p:cNvPr>
          <p:cNvSpPr txBox="1"/>
          <p:nvPr/>
        </p:nvSpPr>
        <p:spPr>
          <a:xfrm>
            <a:off x="20902" y="5845956"/>
            <a:ext cx="11422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Tips : Copier les concurrents en mieux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7806144-7561-4FA5-A0CC-8FAD8A5E2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99642"/>
            <a:ext cx="6314119" cy="311365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4F520F2-E99C-441E-BE79-37A96F0268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4413" y="1499642"/>
            <a:ext cx="5837587" cy="3113653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690D080-471C-4BB8-9B4C-F8A4C381C014}"/>
              </a:ext>
            </a:extLst>
          </p:cNvPr>
          <p:cNvSpPr txBox="1"/>
          <p:nvPr/>
        </p:nvSpPr>
        <p:spPr>
          <a:xfrm>
            <a:off x="0" y="853311"/>
            <a:ext cx="61033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Bebas Neue Bold" panose="020B0606020202050201" pitchFamily="34" charset="0"/>
              </a:rPr>
              <a:t>Recherche de mots clés pertinents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6078A95-D9D8-4970-8E7A-3495B4DE30FB}"/>
              </a:ext>
            </a:extLst>
          </p:cNvPr>
          <p:cNvSpPr txBox="1"/>
          <p:nvPr/>
        </p:nvSpPr>
        <p:spPr>
          <a:xfrm>
            <a:off x="6314119" y="853310"/>
            <a:ext cx="61033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Bebas Neue Bold" panose="020B0606020202050201" pitchFamily="34" charset="0"/>
              </a:rPr>
              <a:t>Structuration data </a:t>
            </a:r>
            <a:r>
              <a:rPr lang="fr-FR" sz="3600" dirty="0" err="1">
                <a:latin typeface="Bebas Neue Bold" panose="020B0606020202050201" pitchFamily="34" charset="0"/>
              </a:rPr>
              <a:t>driven</a:t>
            </a:r>
            <a:endParaRPr lang="fr-FR" sz="3600" dirty="0">
              <a:latin typeface="Bebas Neue Bold" panose="020B0606020202050201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9757020-36DD-4D5A-8708-FB5CE2B90A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127799"/>
            <a:ext cx="611222" cy="61122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44ECB53F-43C7-401C-A441-9CE65B1145FD}"/>
              </a:ext>
            </a:extLst>
          </p:cNvPr>
          <p:cNvSpPr txBox="1"/>
          <p:nvPr/>
        </p:nvSpPr>
        <p:spPr>
          <a:xfrm>
            <a:off x="694554" y="5243582"/>
            <a:ext cx="2661205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trikaya.fr/recherche-</a:t>
            </a:r>
            <a:r>
              <a:rPr lang="fr-FR" dirty="0" err="1"/>
              <a:t>kw</a:t>
            </a:r>
            <a:endParaRPr lang="fr-FR" dirty="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A2E665C7-920D-4622-8C41-2E253EE8F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4413" y="5087861"/>
            <a:ext cx="611222" cy="611222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AB12D228-940A-4FDD-A46B-AAD08E18DE6C}"/>
              </a:ext>
            </a:extLst>
          </p:cNvPr>
          <p:cNvSpPr txBox="1"/>
          <p:nvPr/>
        </p:nvSpPr>
        <p:spPr>
          <a:xfrm>
            <a:off x="7048967" y="5203644"/>
            <a:ext cx="2661205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trikaya.fr/structure-dd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3D8B60A-2515-4E86-9598-B58FE2C18B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9827" y="4671392"/>
            <a:ext cx="2047619" cy="1190476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39113A83-40F0-4507-98E8-643C19A2C4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98574" y="4709487"/>
            <a:ext cx="2028571" cy="1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34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7</a:t>
            </a:fld>
            <a:endParaRPr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2607576-EA9B-4DCE-A409-20A49039E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7" y="1154016"/>
            <a:ext cx="5926312" cy="504932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9D23606-0900-4D54-ABD3-FFBFFE8A6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597" y="766372"/>
            <a:ext cx="4492894" cy="4305064"/>
          </a:xfrm>
          <a:prstGeom prst="rect">
            <a:avLst/>
          </a:prstGeom>
        </p:spPr>
      </p:pic>
      <p:sp>
        <p:nvSpPr>
          <p:cNvPr id="15" name="Google Shape;775;p53">
            <a:extLst>
              <a:ext uri="{FF2B5EF4-FFF2-40B4-BE49-F238E27FC236}">
                <a16:creationId xmlns:a16="http://schemas.microsoft.com/office/drawing/2014/main" id="{0765D40D-B638-4D74-B2D3-47A5545E65E5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Mega-menu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37C160F-A6F0-41E2-959B-A5F2A2D5FA3C}"/>
              </a:ext>
            </a:extLst>
          </p:cNvPr>
          <p:cNvSpPr txBox="1"/>
          <p:nvPr/>
        </p:nvSpPr>
        <p:spPr>
          <a:xfrm>
            <a:off x="0" y="766372"/>
            <a:ext cx="4391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Dilution de </a:t>
            </a:r>
            <a:r>
              <a:rPr lang="fr-FR" sz="2800" dirty="0" err="1"/>
              <a:t>pagerank</a:t>
            </a: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Parasitage sémantique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494E9DC-0C9C-466E-A2AE-B5B977C49838}"/>
              </a:ext>
            </a:extLst>
          </p:cNvPr>
          <p:cNvSpPr txBox="1"/>
          <p:nvPr/>
        </p:nvSpPr>
        <p:spPr>
          <a:xfrm>
            <a:off x="6586823" y="5249233"/>
            <a:ext cx="4789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Sous-menus dynamiques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Obfuscation</a:t>
            </a:r>
          </a:p>
        </p:txBody>
      </p:sp>
    </p:spTree>
    <p:extLst>
      <p:ext uri="{BB962C8B-B14F-4D97-AF65-F5344CB8AC3E}">
        <p14:creationId xmlns:p14="http://schemas.microsoft.com/office/powerpoint/2010/main" val="3170785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8</a:t>
            </a:fld>
            <a:endParaRPr/>
          </a:p>
        </p:txBody>
      </p:sp>
      <p:sp>
        <p:nvSpPr>
          <p:cNvPr id="15" name="Google Shape;775;p53">
            <a:extLst>
              <a:ext uri="{FF2B5EF4-FFF2-40B4-BE49-F238E27FC236}">
                <a16:creationId xmlns:a16="http://schemas.microsoft.com/office/drawing/2014/main" id="{0765D40D-B638-4D74-B2D3-47A5545E65E5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Obfuscation Mega-menu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30C24BC-4D13-442F-91A5-418B91AE0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619" y="1333762"/>
            <a:ext cx="8704762" cy="4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403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11296611" y="6333064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fr"/>
              <a:pPr/>
              <a:t>9</a:t>
            </a:fld>
            <a:endParaRPr/>
          </a:p>
        </p:txBody>
      </p:sp>
      <p:sp>
        <p:nvSpPr>
          <p:cNvPr id="15" name="Google Shape;775;p53">
            <a:extLst>
              <a:ext uri="{FF2B5EF4-FFF2-40B4-BE49-F238E27FC236}">
                <a16:creationId xmlns:a16="http://schemas.microsoft.com/office/drawing/2014/main" id="{0765D40D-B638-4D74-B2D3-47A5545E65E5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Obfuscation Mega-menu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057399-C947-4425-9F49-5CD88F3AA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762" y="1357571"/>
            <a:ext cx="8790476" cy="4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59090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8043</TotalTime>
  <Words>358</Words>
  <Application>Microsoft Office PowerPoint</Application>
  <PresentationFormat>Grand écran</PresentationFormat>
  <Paragraphs>80</Paragraphs>
  <Slides>21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33" baseType="lpstr">
      <vt:lpstr>Arial</vt:lpstr>
      <vt:lpstr>Montserrat</vt:lpstr>
      <vt:lpstr>Montserrat Light</vt:lpstr>
      <vt:lpstr>Bebas Neue Bold</vt:lpstr>
      <vt:lpstr>Montserrat Medium</vt:lpstr>
      <vt:lpstr>Montserrat ExtraLight</vt:lpstr>
      <vt:lpstr>Roboto</vt:lpstr>
      <vt:lpstr>Montserrat SemiBold</vt:lpstr>
      <vt:lpstr>Calibri</vt:lpstr>
      <vt:lpstr>Open Sans</vt:lpstr>
      <vt:lpstr>Lucida Console</vt:lpstr>
      <vt:lpstr>Simple Light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Posez une question portant sur votre conférence, le gagnant remporte un mug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Doeurf</dc:creator>
  <cp:lastModifiedBy>Frédérik BOBET</cp:lastModifiedBy>
  <cp:revision>9</cp:revision>
  <dcterms:modified xsi:type="dcterms:W3CDTF">2021-09-21T07:11:03Z</dcterms:modified>
</cp:coreProperties>
</file>